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58" r:id="rId6"/>
    <p:sldId id="281" r:id="rId7"/>
    <p:sldId id="282" r:id="rId8"/>
    <p:sldId id="284" r:id="rId9"/>
    <p:sldId id="285" r:id="rId10"/>
    <p:sldId id="276" r:id="rId11"/>
    <p:sldId id="261" r:id="rId12"/>
    <p:sldId id="264" r:id="rId13"/>
    <p:sldId id="265" r:id="rId14"/>
    <p:sldId id="286" r:id="rId15"/>
    <p:sldId id="277" r:id="rId16"/>
    <p:sldId id="260" r:id="rId17"/>
    <p:sldId id="266" r:id="rId18"/>
    <p:sldId id="267" r:id="rId19"/>
    <p:sldId id="268" r:id="rId20"/>
    <p:sldId id="269" r:id="rId21"/>
    <p:sldId id="270" r:id="rId22"/>
    <p:sldId id="279" r:id="rId23"/>
    <p:sldId id="271" r:id="rId24"/>
    <p:sldId id="272" r:id="rId25"/>
    <p:sldId id="278" r:id="rId26"/>
    <p:sldId id="273" r:id="rId27"/>
    <p:sldId id="274" r:id="rId28"/>
    <p:sldId id="275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90F9-2752-45E0-B9E6-A40221FF4B0F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2CEE-26D1-423C-8C0D-545CBFA5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69183327165913094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Респираторный </a:t>
            </a:r>
            <a:r>
              <a:rPr lang="ru-RU" b="1" dirty="0" err="1" smtClean="0">
                <a:solidFill>
                  <a:srgbClr val="7030A0"/>
                </a:solidFill>
              </a:rPr>
              <a:t>микоплазмоз</a:t>
            </a:r>
            <a:r>
              <a:rPr lang="ru-RU" b="1" dirty="0" smtClean="0">
                <a:solidFill>
                  <a:srgbClr val="7030A0"/>
                </a:solidFill>
              </a:rPr>
              <a:t> птиц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q/q784YWJztbZOdIR1CvwuKX9TeVoPlMLEAp6a5iHxQ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Патогенез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развитии патогенеза при респираторном </a:t>
            </a:r>
            <a:r>
              <a:rPr lang="ru-RU" dirty="0" err="1">
                <a:solidFill>
                  <a:srgbClr val="7030A0"/>
                </a:solidFill>
              </a:rPr>
              <a:t>микоплазмозе</a:t>
            </a:r>
            <a:r>
              <a:rPr lang="ru-RU" dirty="0">
                <a:solidFill>
                  <a:srgbClr val="7030A0"/>
                </a:solidFill>
              </a:rPr>
              <a:t> большое значение имеют возбудители других инфекционных заболеваний (</a:t>
            </a:r>
            <a:r>
              <a:rPr lang="ru-RU" dirty="0" err="1">
                <a:solidFill>
                  <a:srgbClr val="7030A0"/>
                </a:solidFill>
              </a:rPr>
              <a:t>эшерихиоз</a:t>
            </a:r>
            <a:r>
              <a:rPr lang="ru-RU" dirty="0">
                <a:solidFill>
                  <a:srgbClr val="7030A0"/>
                </a:solidFill>
              </a:rPr>
              <a:t> и др.). Наслоение данных возбудителей вызывает у птицы особенно тяжелое течение инфекции. Попав в верхние дыхательные пути, </a:t>
            </a:r>
            <a:r>
              <a:rPr lang="ru-RU" dirty="0" err="1">
                <a:solidFill>
                  <a:srgbClr val="7030A0"/>
                </a:solidFill>
              </a:rPr>
              <a:t>микоплазмы</a:t>
            </a:r>
            <a:r>
              <a:rPr lang="ru-RU" dirty="0">
                <a:solidFill>
                  <a:srgbClr val="7030A0"/>
                </a:solidFill>
              </a:rPr>
              <a:t> могут длительное время не вызывать у птицы заболевание, но при возникновении стрессовой ситуации начинают размножаться в эпителии и других тканях верхних дыхательных путей, откуда гематогенно распространяются по всему организму и вызывают его </a:t>
            </a:r>
            <a:r>
              <a:rPr lang="ru-RU" dirty="0" smtClean="0">
                <a:solidFill>
                  <a:srgbClr val="7030A0"/>
                </a:solidFill>
              </a:rPr>
              <a:t>интоксикацию.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Клиническая картина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Инкубационный период продолжается 4-6 недели при вертикальном заражении, и 14 и более недель при горизонтальном распространении. Течение заболевания от легко проходящего катара верхних дыхательных путей до тяжелого комплекса респираторных симптомов, вызывающих депрессию, высокий отход по стаду, снижение продуктивности. Снижается аппетит, возникают </a:t>
            </a:r>
            <a:r>
              <a:rPr lang="ru-RU" dirty="0" err="1" smtClean="0">
                <a:solidFill>
                  <a:srgbClr val="7030A0"/>
                </a:solidFill>
              </a:rPr>
              <a:t>ларинготрахеальные</a:t>
            </a:r>
            <a:r>
              <a:rPr lang="ru-RU" dirty="0" smtClean="0">
                <a:solidFill>
                  <a:srgbClr val="7030A0"/>
                </a:solidFill>
              </a:rPr>
              <a:t> хрипы, выделяется экссудат из носовых отверстий, опухает гортань, воспаляется </a:t>
            </a:r>
            <a:r>
              <a:rPr lang="ru-RU" dirty="0" err="1" smtClean="0">
                <a:solidFill>
                  <a:srgbClr val="7030A0"/>
                </a:solidFill>
              </a:rPr>
              <a:t>инфраорбитальный</a:t>
            </a:r>
            <a:r>
              <a:rPr lang="ru-RU" dirty="0" smtClean="0">
                <a:solidFill>
                  <a:srgbClr val="7030A0"/>
                </a:solidFill>
              </a:rPr>
              <a:t> синус и развивается конъюнктивит. Как правило, больная птица истощена, угнетена, крылья опущены, у цыплят-бройлеров отход достигает 10-25%, смертность среди взрослых кур 4-5%, если нет факторов, отягощающих течение болезни.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lnSpcReduction="10000"/>
          </a:bodyPr>
          <a:lstStyle/>
          <a:p>
            <a:pPr marL="0" indent="620713" algn="just">
              <a:buNone/>
            </a:pPr>
            <a:r>
              <a:rPr lang="ru-RU" dirty="0">
                <a:solidFill>
                  <a:srgbClr val="7030A0"/>
                </a:solidFill>
              </a:rPr>
              <a:t>У индеек характерный признак респираторного </a:t>
            </a:r>
            <a:r>
              <a:rPr lang="ru-RU" dirty="0" err="1">
                <a:solidFill>
                  <a:srgbClr val="7030A0"/>
                </a:solidFill>
              </a:rPr>
              <a:t>микоплазмоза</a:t>
            </a:r>
            <a:r>
              <a:rPr lang="ru-RU" dirty="0">
                <a:solidFill>
                  <a:srgbClr val="7030A0"/>
                </a:solidFill>
              </a:rPr>
              <a:t> – воспаление подглазничных синусов и появление хрипов в результате воспаления </a:t>
            </a:r>
            <a:r>
              <a:rPr lang="ru-RU" dirty="0" smtClean="0">
                <a:solidFill>
                  <a:srgbClr val="7030A0"/>
                </a:solidFill>
              </a:rPr>
              <a:t>дыхательных органов.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7030A0"/>
                </a:solidFill>
              </a:rPr>
              <a:t>У уток заболевание протекает бессимптомно, за исключением периода яйцекладки. При клиническом осмотре у утки отвисает нижняя часть брюшной стенки, у утки появляется походка пингвина. Утята отстают в росте и развитии, при клиническом осмотре отмечаем слизистый и слизисто-серозный ринит, припухлость надглазничных синусов, конъюнктивит.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4413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гусей заболевание проявляется снижением яйценоскости в последние 2 месяца яйцекладки.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Неоплодотворенность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яиц достигает 30%. При клиническом осмотре больных гусей отмечаем поражение фаллоса и клоаки, которые становятся отечными, отмечаем гиперемию слизистой оболочки. Отмечаем образование абсцессов, скопление фиброзного экссудата, от которого исходит неприятный запах. У больных гусят при клиническом осмотре отмечаем одышку, ринит, хромоту и отставании в росте и развитии. У голубей болезнь проявляется слизистым или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фибринозным ринитом, одышкой, слизистая оболочка гортани и трахеи гиперемирована.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9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thepresentation.ru/img/thumbs/c38a9a4d126ac9d0e886aa695d3e0564-800x.jpg"/>
          <p:cNvPicPr>
            <a:picLocks noChangeAspect="1" noChangeArrowheads="1"/>
          </p:cNvPicPr>
          <p:nvPr/>
        </p:nvPicPr>
        <p:blipFill>
          <a:blip r:embed="rId2" cstate="print"/>
          <a:srcRect b="33846"/>
          <a:stretch>
            <a:fillRect/>
          </a:stretch>
        </p:blipFill>
        <p:spPr bwMode="auto">
          <a:xfrm>
            <a:off x="0" y="260648"/>
            <a:ext cx="9152974" cy="3528392"/>
          </a:xfrm>
          <a:prstGeom prst="rect">
            <a:avLst/>
          </a:prstGeom>
          <a:noFill/>
        </p:spPr>
      </p:pic>
      <p:pic>
        <p:nvPicPr>
          <p:cNvPr id="34820" name="Picture 4" descr="https://ferma-nasele.ru/wp-content/uploads/2017/04/2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464496" cy="2669769"/>
          </a:xfrm>
          <a:prstGeom prst="rect">
            <a:avLst/>
          </a:prstGeom>
          <a:noFill/>
        </p:spPr>
      </p:pic>
      <p:pic>
        <p:nvPicPr>
          <p:cNvPr id="34822" name="Picture 6" descr="https://mrhvost.com/wp-content/uploads/2/1/2/212fafb32af5a9c7a74a171a85b077b8.jpg"/>
          <p:cNvPicPr>
            <a:picLocks noChangeAspect="1" noChangeArrowheads="1"/>
          </p:cNvPicPr>
          <p:nvPr/>
        </p:nvPicPr>
        <p:blipFill>
          <a:blip r:embed="rId4" cstate="print"/>
          <a:srcRect t="11908"/>
          <a:stretch>
            <a:fillRect/>
          </a:stretch>
        </p:blipFill>
        <p:spPr bwMode="auto">
          <a:xfrm>
            <a:off x="4932040" y="3933056"/>
            <a:ext cx="4032448" cy="266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Устойчивость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442913" algn="just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Микоплазмы</a:t>
            </a:r>
            <a:r>
              <a:rPr lang="ru-RU" dirty="0" smtClean="0">
                <a:solidFill>
                  <a:srgbClr val="7030A0"/>
                </a:solidFill>
              </a:rPr>
              <a:t> длительное время сохраняются при низких температурах (при минус 30°С до 5 лет, при температуре 5°С -5 дней). Кипячение убивает возбудителя через 1 минуту, в </a:t>
            </a:r>
            <a:r>
              <a:rPr lang="ru-RU" dirty="0" err="1" smtClean="0">
                <a:solidFill>
                  <a:srgbClr val="7030A0"/>
                </a:solidFill>
              </a:rPr>
              <a:t>лиофилизированном</a:t>
            </a:r>
            <a:r>
              <a:rPr lang="ru-RU" dirty="0" smtClean="0">
                <a:solidFill>
                  <a:srgbClr val="7030A0"/>
                </a:solidFill>
              </a:rPr>
              <a:t> состоянии инфекционные свойства сохраняются от 2 до 3 лет. Возбудитель длительное время сохраняется в желтке яиц от инфицированных птиц. </a:t>
            </a:r>
            <a:r>
              <a:rPr lang="ru-RU" dirty="0" err="1" smtClean="0">
                <a:solidFill>
                  <a:srgbClr val="7030A0"/>
                </a:solidFill>
              </a:rPr>
              <a:t>Микоплазмы</a:t>
            </a:r>
            <a:r>
              <a:rPr lang="ru-RU" dirty="0" smtClean="0">
                <a:solidFill>
                  <a:srgbClr val="7030A0"/>
                </a:solidFill>
              </a:rPr>
              <a:t> чувствительны к </a:t>
            </a:r>
            <a:r>
              <a:rPr lang="ru-RU" dirty="0" err="1" smtClean="0">
                <a:solidFill>
                  <a:srgbClr val="7030A0"/>
                </a:solidFill>
              </a:rPr>
              <a:t>окситетрациклину</a:t>
            </a:r>
            <a:r>
              <a:rPr lang="ru-RU" dirty="0" smtClean="0">
                <a:solidFill>
                  <a:srgbClr val="7030A0"/>
                </a:solidFill>
              </a:rPr>
              <a:t>, стрептомицину, </a:t>
            </a:r>
            <a:r>
              <a:rPr lang="ru-RU" dirty="0" err="1" smtClean="0">
                <a:solidFill>
                  <a:srgbClr val="7030A0"/>
                </a:solidFill>
              </a:rPr>
              <a:t>эритромицину</a:t>
            </a:r>
            <a:r>
              <a:rPr lang="ru-RU" dirty="0" smtClean="0">
                <a:solidFill>
                  <a:srgbClr val="7030A0"/>
                </a:solidFill>
              </a:rPr>
              <a:t>, фурановым препаратам, </a:t>
            </a:r>
            <a:r>
              <a:rPr lang="ru-RU" dirty="0" err="1" smtClean="0">
                <a:solidFill>
                  <a:srgbClr val="7030A0"/>
                </a:solidFill>
              </a:rPr>
              <a:t>тилозину</a:t>
            </a:r>
            <a:r>
              <a:rPr lang="ru-RU" dirty="0" smtClean="0">
                <a:solidFill>
                  <a:srgbClr val="7030A0"/>
                </a:solidFill>
              </a:rPr>
              <a:t>, щелочам.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Патологоанатомические изменения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Трупы </a:t>
            </a:r>
            <a:r>
              <a:rPr lang="ru-RU" dirty="0">
                <a:solidFill>
                  <a:srgbClr val="7030A0"/>
                </a:solidFill>
              </a:rPr>
              <a:t>взрослой птицы истощены, у молодняка слабо развиты. При вскрытии павшей птицы основные патологоанатомические изменения обнаруживаются в органах дыхания. Вокруг носовых отверстий находим корочки засохшего экссудата, гребешок, сережки, ушные мочки синюшны, </a:t>
            </a:r>
            <a:r>
              <a:rPr lang="ru-RU" dirty="0" err="1">
                <a:solidFill>
                  <a:srgbClr val="7030A0"/>
                </a:solidFill>
              </a:rPr>
              <a:t>инфраорбитальные</a:t>
            </a:r>
            <a:r>
              <a:rPr lang="ru-RU" dirty="0">
                <a:solidFill>
                  <a:srgbClr val="7030A0"/>
                </a:solidFill>
              </a:rPr>
              <a:t> синусы (при поражении) сильно припухшие. Слизистая оболочка трахеи </a:t>
            </a:r>
            <a:r>
              <a:rPr lang="ru-RU" dirty="0" err="1">
                <a:solidFill>
                  <a:srgbClr val="7030A0"/>
                </a:solidFill>
              </a:rPr>
              <a:t>гиперемирована</a:t>
            </a:r>
            <a:r>
              <a:rPr lang="ru-RU" dirty="0">
                <a:solidFill>
                  <a:srgbClr val="7030A0"/>
                </a:solidFill>
              </a:rPr>
              <a:t>, резко набухшая, пронизана полосчатыми и точечными кровоизлияниями. Вначале на поверхности слизистой обнаруживают прозрачный серозный экссудат, который в дальнейшем становится катаральным, мутным и клейким. У отдельных павших кур таким экссудатом бывают закупорены носовые ходы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42913" algn="just">
              <a:buNone/>
            </a:pPr>
            <a:r>
              <a:rPr lang="ru-RU" dirty="0">
                <a:solidFill>
                  <a:srgbClr val="7030A0"/>
                </a:solidFill>
              </a:rPr>
              <a:t>Поражение легких бывает одно- и двухсторонним. Наиболее часто поражается та часть легкого, которая примыкает к воздухоносным мешкам. В легких при </a:t>
            </a:r>
            <a:r>
              <a:rPr lang="ru-RU" dirty="0" smtClean="0">
                <a:solidFill>
                  <a:srgbClr val="7030A0"/>
                </a:solidFill>
              </a:rPr>
              <a:t>вскрытии имеются </a:t>
            </a:r>
            <a:r>
              <a:rPr lang="ru-RU" dirty="0">
                <a:solidFill>
                  <a:srgbClr val="7030A0"/>
                </a:solidFill>
              </a:rPr>
              <a:t>единичные и множественные некротические фокусы величиной до крупной горошины. Эти очаги могут инкапсулироваться, образуя своеобразные секвестры. В воспалительный процесс вовлекаются и крупные бронхи, в просвете которых можно иногда обнаружить фиброзные пробки. У павшей птицы выражен фиброзный плеврит, причем фибринозный экссудат скапливается в межреберных выступах и бывает хорошо виден при отделении легких от </a:t>
            </a:r>
            <a:r>
              <a:rPr lang="ru-RU" dirty="0" err="1">
                <a:solidFill>
                  <a:srgbClr val="7030A0"/>
                </a:solidFill>
              </a:rPr>
              <a:t>межреберья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442913" algn="just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539750" algn="just">
              <a:buNone/>
            </a:pPr>
            <a:r>
              <a:rPr lang="ru-RU" dirty="0">
                <a:solidFill>
                  <a:srgbClr val="7030A0"/>
                </a:solidFill>
              </a:rPr>
              <a:t>При вскрытии </a:t>
            </a:r>
            <a:r>
              <a:rPr lang="ru-RU" dirty="0" smtClean="0">
                <a:solidFill>
                  <a:srgbClr val="7030A0"/>
                </a:solidFill>
              </a:rPr>
              <a:t>- характерный </a:t>
            </a:r>
            <a:r>
              <a:rPr lang="ru-RU" dirty="0">
                <a:solidFill>
                  <a:srgbClr val="7030A0"/>
                </a:solidFill>
              </a:rPr>
              <a:t>для респираторного </a:t>
            </a:r>
            <a:r>
              <a:rPr lang="ru-RU" dirty="0" err="1">
                <a:solidFill>
                  <a:srgbClr val="7030A0"/>
                </a:solidFill>
              </a:rPr>
              <a:t>микоплазмоза</a:t>
            </a:r>
            <a:r>
              <a:rPr lang="ru-RU" dirty="0">
                <a:solidFill>
                  <a:srgbClr val="7030A0"/>
                </a:solidFill>
              </a:rPr>
              <a:t> признак поражение воздухоносных мешков. Стенки мешка тусклые, а полости заполнены серозно-фибринозным экссудатом. Фибринозные массы плотные, желтоватого цвета, легко отделяются от подлежащей ткани. Иногда они прорастают грануляционной тканью. </a:t>
            </a: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сердце </a:t>
            </a:r>
            <a:r>
              <a:rPr lang="ru-RU" dirty="0" smtClean="0">
                <a:solidFill>
                  <a:srgbClr val="7030A0"/>
                </a:solidFill>
              </a:rPr>
              <a:t>наблюдают </a:t>
            </a:r>
            <a:r>
              <a:rPr lang="ru-RU" dirty="0">
                <a:solidFill>
                  <a:srgbClr val="7030A0"/>
                </a:solidFill>
              </a:rPr>
              <a:t>полнокровие коронарных сосудов и фибринозный перикардит. Миокард дряблый, серого цвета, иногда в </a:t>
            </a:r>
            <a:r>
              <a:rPr lang="ru-RU" dirty="0" smtClean="0">
                <a:solidFill>
                  <a:srgbClr val="7030A0"/>
                </a:solidFill>
              </a:rPr>
              <a:t>нем </a:t>
            </a:r>
            <a:r>
              <a:rPr lang="ru-RU" dirty="0">
                <a:solidFill>
                  <a:srgbClr val="7030A0"/>
                </a:solidFill>
              </a:rPr>
              <a:t>некротические фокусы бело-серого или желтовато-серого цвета. Селезенка увеличена, яичники развиты слабо, нередко бывает желточный перитонит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539750" algn="just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/>
          </a:bodyPr>
          <a:lstStyle/>
          <a:p>
            <a:pPr marL="0" indent="539750" algn="just">
              <a:buNone/>
            </a:pPr>
            <a:r>
              <a:rPr lang="ru-RU" b="1" dirty="0">
                <a:solidFill>
                  <a:srgbClr val="7030A0"/>
                </a:solidFill>
              </a:rPr>
              <a:t>(</a:t>
            </a:r>
            <a:r>
              <a:rPr lang="ru-RU" b="1" dirty="0" err="1">
                <a:solidFill>
                  <a:srgbClr val="7030A0"/>
                </a:solidFill>
              </a:rPr>
              <a:t>Mycoplasmosis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respiratoria</a:t>
            </a:r>
            <a:r>
              <a:rPr lang="ru-RU" b="1" dirty="0">
                <a:solidFill>
                  <a:srgbClr val="7030A0"/>
                </a:solidFill>
              </a:rPr>
              <a:t>) </a:t>
            </a:r>
            <a:r>
              <a:rPr lang="ru-RU" dirty="0">
                <a:solidFill>
                  <a:srgbClr val="7030A0"/>
                </a:solidFill>
              </a:rPr>
              <a:t>- болезнь хроническая, характеризующаяся поражением органов дыхания, </a:t>
            </a:r>
            <a:r>
              <a:rPr lang="ru-RU" dirty="0" err="1">
                <a:solidFill>
                  <a:srgbClr val="7030A0"/>
                </a:solidFill>
              </a:rPr>
              <a:t>синовитами</a:t>
            </a:r>
            <a:r>
              <a:rPr lang="ru-RU" dirty="0">
                <a:solidFill>
                  <a:srgbClr val="7030A0"/>
                </a:solidFill>
              </a:rPr>
              <a:t>, истощением и потерей продуктивности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Род </a:t>
            </a:r>
            <a:r>
              <a:rPr lang="en-US" dirty="0" err="1" smtClean="0">
                <a:solidFill>
                  <a:srgbClr val="7030A0"/>
                </a:solidFill>
              </a:rPr>
              <a:t>Mycoplasma</a:t>
            </a:r>
            <a:r>
              <a:rPr lang="ru-RU" dirty="0" smtClean="0">
                <a:solidFill>
                  <a:srgbClr val="7030A0"/>
                </a:solidFill>
              </a:rPr>
              <a:t> включает около 100 видов </a:t>
            </a:r>
            <a:r>
              <a:rPr lang="ru-RU" dirty="0" err="1" smtClean="0">
                <a:solidFill>
                  <a:srgbClr val="7030A0"/>
                </a:solidFill>
              </a:rPr>
              <a:t>микоплазм</a:t>
            </a:r>
            <a:r>
              <a:rPr lang="ru-RU" dirty="0" smtClean="0">
                <a:solidFill>
                  <a:srgbClr val="7030A0"/>
                </a:solidFill>
              </a:rPr>
              <a:t>. У различных видов домашних, синантропных и диких птиц: кур, индеек, уток, гусей, голубей, страусов, ястребов, Черных стервятников, </a:t>
            </a:r>
            <a:r>
              <a:rPr lang="ru-RU" dirty="0" err="1" smtClean="0">
                <a:solidFill>
                  <a:srgbClr val="7030A0"/>
                </a:solidFill>
              </a:rPr>
              <a:t>Гриффоновых</a:t>
            </a:r>
            <a:r>
              <a:rPr lang="ru-RU" dirty="0" smtClean="0">
                <a:solidFill>
                  <a:srgbClr val="7030A0"/>
                </a:solidFill>
              </a:rPr>
              <a:t> стервятников, </a:t>
            </a:r>
            <a:r>
              <a:rPr lang="ru-RU" dirty="0" err="1" smtClean="0">
                <a:solidFill>
                  <a:srgbClr val="7030A0"/>
                </a:solidFill>
              </a:rPr>
              <a:t>Фальконентных</a:t>
            </a:r>
            <a:r>
              <a:rPr lang="ru-RU" dirty="0" smtClean="0">
                <a:solidFill>
                  <a:srgbClr val="7030A0"/>
                </a:solidFill>
              </a:rPr>
              <a:t> соколов и др. обитают </a:t>
            </a:r>
            <a:r>
              <a:rPr lang="ru-RU" dirty="0" err="1" smtClean="0">
                <a:solidFill>
                  <a:srgbClr val="7030A0"/>
                </a:solidFill>
              </a:rPr>
              <a:t>микоплазмы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</a:rPr>
              <a:t>M.anatis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M.gallinacepticum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M.gallinarum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M.pullorum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M.synoviae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Диагноз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ставят </a:t>
            </a:r>
            <a:r>
              <a:rPr lang="ru-RU" dirty="0">
                <a:solidFill>
                  <a:srgbClr val="7030A0"/>
                </a:solidFill>
              </a:rPr>
              <a:t>на основании анализа эпизоотических, клинических, патологоанатомических изменений и результатов лабораторного исследования с постановкой </a:t>
            </a:r>
            <a:r>
              <a:rPr lang="ru-RU" dirty="0" err="1">
                <a:solidFill>
                  <a:srgbClr val="7030A0"/>
                </a:solidFill>
              </a:rPr>
              <a:t>биопробы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Предварительный </a:t>
            </a:r>
            <a:r>
              <a:rPr lang="ru-RU" dirty="0">
                <a:solidFill>
                  <a:srgbClr val="7030A0"/>
                </a:solidFill>
              </a:rPr>
              <a:t>диагноз можно поставить исследованием сыворотки крови подозреваемых в заболевании птиц </a:t>
            </a:r>
            <a:r>
              <a:rPr lang="ru-RU" dirty="0" err="1" smtClean="0">
                <a:solidFill>
                  <a:srgbClr val="7030A0"/>
                </a:solidFill>
              </a:rPr>
              <a:t>сывороточно-капельной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РА на стекле. Для бактериологического исследования в ветеринарную лабораторию направляют 5-6 только, что павших или убитых больных птиц или пораженные от них трахею, легкие, стенки воздухоносных мешков, сердце, печень. </a:t>
            </a:r>
            <a:r>
              <a:rPr lang="ru-RU" dirty="0" err="1">
                <a:solidFill>
                  <a:srgbClr val="7030A0"/>
                </a:solidFill>
              </a:rPr>
              <a:t>Биопробу</a:t>
            </a:r>
            <a:r>
              <a:rPr lang="ru-RU" dirty="0">
                <a:solidFill>
                  <a:srgbClr val="7030A0"/>
                </a:solidFill>
              </a:rPr>
              <a:t> ставят на 5-10 цыплятах (индюшатах) </a:t>
            </a:r>
            <a:r>
              <a:rPr lang="ru-RU" dirty="0" smtClean="0">
                <a:solidFill>
                  <a:srgbClr val="7030A0"/>
                </a:solidFill>
              </a:rPr>
              <a:t>20-30–дневного </a:t>
            </a:r>
            <a:r>
              <a:rPr lang="ru-RU" dirty="0">
                <a:solidFill>
                  <a:srgbClr val="7030A0"/>
                </a:solidFill>
              </a:rPr>
              <a:t>возраста, которым </a:t>
            </a:r>
            <a:r>
              <a:rPr lang="ru-RU" dirty="0" err="1">
                <a:solidFill>
                  <a:srgbClr val="7030A0"/>
                </a:solidFill>
              </a:rPr>
              <a:t>интратрахеально</a:t>
            </a:r>
            <a:r>
              <a:rPr lang="ru-RU" dirty="0">
                <a:solidFill>
                  <a:srgbClr val="7030A0"/>
                </a:solidFill>
              </a:rPr>
              <a:t> и </a:t>
            </a:r>
            <a:r>
              <a:rPr lang="ru-RU" dirty="0" err="1">
                <a:solidFill>
                  <a:srgbClr val="7030A0"/>
                </a:solidFill>
              </a:rPr>
              <a:t>интраназально</a:t>
            </a:r>
            <a:r>
              <a:rPr lang="ru-RU" dirty="0">
                <a:solidFill>
                  <a:srgbClr val="7030A0"/>
                </a:solidFill>
              </a:rPr>
              <a:t> вводят по 0,5 мл обработанного пенициллином и ацетатом таллия суспензию патологического материала или </a:t>
            </a:r>
            <a:r>
              <a:rPr lang="ru-RU" dirty="0" err="1">
                <a:solidFill>
                  <a:srgbClr val="7030A0"/>
                </a:solidFill>
              </a:rPr>
              <a:t>инстиллируют</a:t>
            </a:r>
            <a:r>
              <a:rPr lang="ru-RU" dirty="0">
                <a:solidFill>
                  <a:srgbClr val="7030A0"/>
                </a:solidFill>
              </a:rPr>
              <a:t> выделенную культуру </a:t>
            </a:r>
            <a:r>
              <a:rPr lang="ru-RU" dirty="0" err="1">
                <a:solidFill>
                  <a:srgbClr val="7030A0"/>
                </a:solidFill>
              </a:rPr>
              <a:t>микоплазмы</a:t>
            </a:r>
            <a:r>
              <a:rPr lang="ru-RU" dirty="0">
                <a:solidFill>
                  <a:srgbClr val="7030A0"/>
                </a:solidFill>
              </a:rPr>
              <a:t>. За подопытной птицей наблюдают 30-50 дней. Показатель положительной </a:t>
            </a:r>
            <a:r>
              <a:rPr lang="ru-RU" dirty="0" err="1">
                <a:solidFill>
                  <a:srgbClr val="7030A0"/>
                </a:solidFill>
              </a:rPr>
              <a:t>биопробы</a:t>
            </a:r>
            <a:r>
              <a:rPr lang="ru-RU" dirty="0">
                <a:solidFill>
                  <a:srgbClr val="7030A0"/>
                </a:solidFill>
              </a:rPr>
              <a:t> – появление свойственных </a:t>
            </a:r>
            <a:r>
              <a:rPr lang="ru-RU" dirty="0" err="1">
                <a:solidFill>
                  <a:srgbClr val="7030A0"/>
                </a:solidFill>
              </a:rPr>
              <a:t>микоплазмозу</a:t>
            </a:r>
            <a:r>
              <a:rPr lang="ru-RU" dirty="0">
                <a:solidFill>
                  <a:srgbClr val="7030A0"/>
                </a:solidFill>
              </a:rPr>
              <a:t> клинических признаков болезни и патологоанатомических изменений.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последние годы при диагностике респираторного </a:t>
            </a:r>
            <a:r>
              <a:rPr lang="ru-RU" dirty="0" err="1">
                <a:solidFill>
                  <a:srgbClr val="7030A0"/>
                </a:solidFill>
              </a:rPr>
              <a:t>микоплазмоза</a:t>
            </a:r>
            <a:r>
              <a:rPr lang="ru-RU" dirty="0">
                <a:solidFill>
                  <a:srgbClr val="7030A0"/>
                </a:solidFill>
              </a:rPr>
              <a:t> птиц применяют ПЦР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Дифференциальный диагноз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Респираторный </a:t>
            </a:r>
            <a:r>
              <a:rPr lang="ru-RU" dirty="0" err="1">
                <a:solidFill>
                  <a:srgbClr val="7030A0"/>
                </a:solidFill>
              </a:rPr>
              <a:t>микоплазмоз</a:t>
            </a:r>
            <a:r>
              <a:rPr lang="ru-RU" dirty="0">
                <a:solidFill>
                  <a:srgbClr val="7030A0"/>
                </a:solidFill>
              </a:rPr>
              <a:t> необходимо дифференцировать от </a:t>
            </a:r>
            <a:r>
              <a:rPr lang="ru-RU" dirty="0" err="1">
                <a:solidFill>
                  <a:srgbClr val="7030A0"/>
                </a:solidFill>
              </a:rPr>
              <a:t>колисептицемии</a:t>
            </a:r>
            <a:r>
              <a:rPr lang="ru-RU" dirty="0">
                <a:solidFill>
                  <a:srgbClr val="7030A0"/>
                </a:solidFill>
              </a:rPr>
              <a:t> птиц, инфекционных бронхита и ларинготрахеита, аспергиллеза, оспы и гиповитаминоза 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622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Лечение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Эффективных </a:t>
            </a:r>
            <a:r>
              <a:rPr lang="ru-RU" dirty="0">
                <a:solidFill>
                  <a:srgbClr val="7030A0"/>
                </a:solidFill>
              </a:rPr>
              <a:t>лекарственных препаратов против респираторного </a:t>
            </a:r>
            <a:r>
              <a:rPr lang="ru-RU" dirty="0" err="1">
                <a:solidFill>
                  <a:srgbClr val="7030A0"/>
                </a:solidFill>
              </a:rPr>
              <a:t>микоплазмоза</a:t>
            </a:r>
            <a:r>
              <a:rPr lang="ru-RU" dirty="0">
                <a:solidFill>
                  <a:srgbClr val="7030A0"/>
                </a:solidFill>
              </a:rPr>
              <a:t> птиц не имеется. Можно применять антибиотики широкого спектра действия (</a:t>
            </a:r>
            <a:r>
              <a:rPr lang="ru-RU" dirty="0" err="1">
                <a:solidFill>
                  <a:srgbClr val="7030A0"/>
                </a:solidFill>
              </a:rPr>
              <a:t>эритромицин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террамицин</a:t>
            </a:r>
            <a:r>
              <a:rPr lang="ru-RU" dirty="0">
                <a:solidFill>
                  <a:srgbClr val="7030A0"/>
                </a:solidFill>
              </a:rPr>
              <a:t> и др.) в том числе современные </a:t>
            </a:r>
            <a:r>
              <a:rPr lang="ru-RU" dirty="0" err="1">
                <a:solidFill>
                  <a:srgbClr val="7030A0"/>
                </a:solidFill>
              </a:rPr>
              <a:t>цефалоспоринового</a:t>
            </a:r>
            <a:r>
              <a:rPr lang="ru-RU" dirty="0">
                <a:solidFill>
                  <a:srgbClr val="7030A0"/>
                </a:solidFill>
              </a:rPr>
              <a:t> ряда в сочетании с </a:t>
            </a:r>
            <a:r>
              <a:rPr lang="ru-RU" dirty="0" err="1">
                <a:solidFill>
                  <a:srgbClr val="7030A0"/>
                </a:solidFill>
              </a:rPr>
              <a:t>фуразолидоном</a:t>
            </a:r>
            <a:r>
              <a:rPr lang="ru-RU" dirty="0">
                <a:solidFill>
                  <a:srgbClr val="7030A0"/>
                </a:solidFill>
              </a:rPr>
              <a:t>. Первые 3-4 дня назначают антибиотики, в последующие 8-10 дней – </a:t>
            </a:r>
            <a:r>
              <a:rPr lang="ru-RU" dirty="0" err="1">
                <a:solidFill>
                  <a:srgbClr val="7030A0"/>
                </a:solidFill>
              </a:rPr>
              <a:t>фуразолидон</a:t>
            </a:r>
            <a:r>
              <a:rPr lang="ru-RU" dirty="0">
                <a:solidFill>
                  <a:srgbClr val="7030A0"/>
                </a:solidFill>
              </a:rPr>
              <a:t>. При правильном лечении можно снизить число больных </a:t>
            </a:r>
            <a:r>
              <a:rPr lang="ru-RU" dirty="0" smtClean="0">
                <a:solidFill>
                  <a:srgbClr val="7030A0"/>
                </a:solidFill>
              </a:rPr>
              <a:t> птиц.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Иммунитет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При </a:t>
            </a:r>
            <a:r>
              <a:rPr lang="ru-RU" dirty="0">
                <a:solidFill>
                  <a:srgbClr val="7030A0"/>
                </a:solidFill>
              </a:rPr>
              <a:t>респираторном </a:t>
            </a:r>
            <a:r>
              <a:rPr lang="ru-RU" dirty="0" err="1">
                <a:solidFill>
                  <a:srgbClr val="7030A0"/>
                </a:solidFill>
              </a:rPr>
              <a:t>миколазмозе</a:t>
            </a:r>
            <a:r>
              <a:rPr lang="ru-RU" dirty="0">
                <a:solidFill>
                  <a:srgbClr val="7030A0"/>
                </a:solidFill>
              </a:rPr>
              <a:t> птиц используются несколько вакцин в т.ч. живые и инактивированные (</a:t>
            </a:r>
            <a:r>
              <a:rPr lang="ru-RU" dirty="0" err="1">
                <a:solidFill>
                  <a:srgbClr val="7030A0"/>
                </a:solidFill>
              </a:rPr>
              <a:t>эмульгированные</a:t>
            </a:r>
            <a:r>
              <a:rPr lang="ru-RU" dirty="0">
                <a:solidFill>
                  <a:srgbClr val="7030A0"/>
                </a:solidFill>
              </a:rPr>
              <a:t>). В птицеводческих хозяйствах их применяют для предупреждения снижения яйценоскости в промышленных стадах, там, где заражение респираторным </a:t>
            </a:r>
            <a:r>
              <a:rPr lang="ru-RU" dirty="0" err="1">
                <a:solidFill>
                  <a:srgbClr val="7030A0"/>
                </a:solidFill>
              </a:rPr>
              <a:t>микоплазмозом</a:t>
            </a:r>
            <a:r>
              <a:rPr lang="ru-RU" dirty="0">
                <a:solidFill>
                  <a:srgbClr val="7030A0"/>
                </a:solidFill>
              </a:rPr>
              <a:t> представляет реальную опасность. В России (ВНИВИП) разработана </a:t>
            </a:r>
            <a:r>
              <a:rPr lang="ru-RU" b="1" dirty="0">
                <a:solidFill>
                  <a:srgbClr val="7030A0"/>
                </a:solidFill>
              </a:rPr>
              <a:t>инактивированная </a:t>
            </a:r>
            <a:r>
              <a:rPr lang="ru-RU" b="1" dirty="0" err="1">
                <a:solidFill>
                  <a:srgbClr val="7030A0"/>
                </a:solidFill>
              </a:rPr>
              <a:t>сорбированная</a:t>
            </a:r>
            <a:r>
              <a:rPr lang="ru-RU" b="1" dirty="0">
                <a:solidFill>
                  <a:srgbClr val="7030A0"/>
                </a:solidFill>
              </a:rPr>
              <a:t> вакцина против респираторного </a:t>
            </a:r>
            <a:r>
              <a:rPr lang="ru-RU" b="1" dirty="0" err="1">
                <a:solidFill>
                  <a:srgbClr val="7030A0"/>
                </a:solidFill>
              </a:rPr>
              <a:t>микоплазмоза</a:t>
            </a:r>
            <a:r>
              <a:rPr lang="ru-RU" b="1" dirty="0">
                <a:solidFill>
                  <a:srgbClr val="7030A0"/>
                </a:solidFill>
              </a:rPr>
              <a:t> птиц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Иммунологическая </a:t>
            </a:r>
            <a:r>
              <a:rPr lang="ru-RU" dirty="0">
                <a:solidFill>
                  <a:srgbClr val="7030A0"/>
                </a:solidFill>
              </a:rPr>
              <a:t>эффективность ее до 80%, иммунитет продолжается 6-8 месяцев. Вакцина обеспечивает увеличение сохранности поголовья, прирост массы тела птиц, при этом одновременно повышает эффективность вакцины против </a:t>
            </a:r>
            <a:r>
              <a:rPr lang="ru-RU" dirty="0" smtClean="0">
                <a:solidFill>
                  <a:srgbClr val="7030A0"/>
                </a:solidFill>
              </a:rPr>
              <a:t>болезни Ньюкасла и </a:t>
            </a:r>
            <a:r>
              <a:rPr lang="ru-RU" dirty="0">
                <a:solidFill>
                  <a:srgbClr val="7030A0"/>
                </a:solidFill>
              </a:rPr>
              <a:t>инфекционного ларинготрахеита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kotsdog.ru/wa-data/public/shop/products/65/85/18565/images/14717/14717.750x0.png"/>
          <p:cNvPicPr>
            <a:picLocks noChangeAspect="1" noChangeArrowheads="1"/>
          </p:cNvPicPr>
          <p:nvPr/>
        </p:nvPicPr>
        <p:blipFill>
          <a:blip r:embed="rId2" cstate="print"/>
          <a:srcRect l="12582" r="11862" b="5915"/>
          <a:stretch>
            <a:fillRect/>
          </a:stretch>
        </p:blipFill>
        <p:spPr bwMode="auto">
          <a:xfrm>
            <a:off x="251520" y="332656"/>
            <a:ext cx="2232248" cy="4176911"/>
          </a:xfrm>
          <a:prstGeom prst="rect">
            <a:avLst/>
          </a:prstGeom>
          <a:noFill/>
        </p:spPr>
      </p:pic>
      <p:pic>
        <p:nvPicPr>
          <p:cNvPr id="35844" name="Picture 4" descr="https://cf2.ppt-online.org/files2/slide/d/dxsMlTQBUwOuVifItPvALE8eCpmNr7XFg4qW9na0H5/slide-110.jpg"/>
          <p:cNvPicPr>
            <a:picLocks noChangeAspect="1" noChangeArrowheads="1"/>
          </p:cNvPicPr>
          <p:nvPr/>
        </p:nvPicPr>
        <p:blipFill>
          <a:blip r:embed="rId3" cstate="print"/>
          <a:srcRect l="20336" t="17614" r="20915" b="3951"/>
          <a:stretch>
            <a:fillRect/>
          </a:stretch>
        </p:blipFill>
        <p:spPr bwMode="auto">
          <a:xfrm>
            <a:off x="4932040" y="332656"/>
            <a:ext cx="3744416" cy="4032448"/>
          </a:xfrm>
          <a:prstGeom prst="rect">
            <a:avLst/>
          </a:prstGeom>
          <a:noFill/>
        </p:spPr>
      </p:pic>
      <p:pic>
        <p:nvPicPr>
          <p:cNvPr id="35846" name="Picture 6" descr="https://vic.group/upload/catalog/mg-bak.jpg"/>
          <p:cNvPicPr>
            <a:picLocks noChangeAspect="1" noChangeArrowheads="1"/>
          </p:cNvPicPr>
          <p:nvPr/>
        </p:nvPicPr>
        <p:blipFill>
          <a:blip r:embed="rId4" cstate="print"/>
          <a:srcRect l="23188" t="10870" r="21739" b="10870"/>
          <a:stretch>
            <a:fillRect/>
          </a:stretch>
        </p:blipFill>
        <p:spPr bwMode="auto">
          <a:xfrm>
            <a:off x="2483768" y="260648"/>
            <a:ext cx="2160240" cy="4093086"/>
          </a:xfrm>
          <a:prstGeom prst="rect">
            <a:avLst/>
          </a:prstGeom>
          <a:noFill/>
        </p:spPr>
      </p:pic>
      <p:pic>
        <p:nvPicPr>
          <p:cNvPr id="35848" name="Picture 8" descr="https://vettorg.info/image/cache/catalog/sivorotki/3/gallimunmgmerial-800x800.jpg"/>
          <p:cNvPicPr>
            <a:picLocks noChangeAspect="1" noChangeArrowheads="1"/>
          </p:cNvPicPr>
          <p:nvPr/>
        </p:nvPicPr>
        <p:blipFill>
          <a:blip r:embed="rId5" cstate="print"/>
          <a:srcRect l="21609" r="22206"/>
          <a:stretch>
            <a:fillRect/>
          </a:stretch>
        </p:blipFill>
        <p:spPr bwMode="auto">
          <a:xfrm>
            <a:off x="3347864" y="2708920"/>
            <a:ext cx="1918249" cy="341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Профилактика и меры борьбы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Запрет </a:t>
            </a:r>
            <a:r>
              <a:rPr lang="ru-RU" dirty="0">
                <a:solidFill>
                  <a:srgbClr val="7030A0"/>
                </a:solidFill>
              </a:rPr>
              <a:t>завоза племенных птиц и яиц из хозяйств неблагополучных по респираторному </a:t>
            </a:r>
            <a:r>
              <a:rPr lang="ru-RU" dirty="0" err="1">
                <a:solidFill>
                  <a:srgbClr val="7030A0"/>
                </a:solidFill>
              </a:rPr>
              <a:t>микоплазмозу</a:t>
            </a:r>
            <a:r>
              <a:rPr lang="ru-RU" dirty="0">
                <a:solidFill>
                  <a:srgbClr val="7030A0"/>
                </a:solidFill>
              </a:rPr>
              <a:t> птиц. </a:t>
            </a:r>
            <a:r>
              <a:rPr lang="ru-RU" dirty="0" smtClean="0">
                <a:solidFill>
                  <a:srgbClr val="7030A0"/>
                </a:solidFill>
              </a:rPr>
              <a:t>Соблюдение параметров </a:t>
            </a:r>
            <a:r>
              <a:rPr lang="ru-RU" dirty="0">
                <a:solidFill>
                  <a:srgbClr val="7030A0"/>
                </a:solidFill>
              </a:rPr>
              <a:t>микроклимата в птицеводческих помещениях, </a:t>
            </a:r>
            <a:r>
              <a:rPr lang="ru-RU" dirty="0" smtClean="0">
                <a:solidFill>
                  <a:srgbClr val="7030A0"/>
                </a:solidFill>
              </a:rPr>
              <a:t>организация полноценного кормления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ветеринарно-санитарных правил. </a:t>
            </a:r>
            <a:r>
              <a:rPr lang="ru-RU" dirty="0">
                <a:solidFill>
                  <a:srgbClr val="7030A0"/>
                </a:solidFill>
              </a:rPr>
              <a:t>В птицеводческих хозяйствах их владельцам рекомендуется проводить профилактику технологических стрессов. С этой целью для профилактики вакцинального стресса в течение 3 дней до вакцинации, в день вакцинации и последующие 3 дня птице дают </a:t>
            </a:r>
            <a:r>
              <a:rPr lang="ru-RU" dirty="0" err="1">
                <a:solidFill>
                  <a:srgbClr val="7030A0"/>
                </a:solidFill>
              </a:rPr>
              <a:t>антистрессовый</a:t>
            </a:r>
            <a:r>
              <a:rPr lang="ru-RU" dirty="0">
                <a:solidFill>
                  <a:srgbClr val="7030A0"/>
                </a:solidFill>
              </a:rPr>
              <a:t> премикс, в состав которого входят витамины, дибазол, </a:t>
            </a:r>
            <a:r>
              <a:rPr lang="ru-RU" dirty="0" err="1">
                <a:solidFill>
                  <a:srgbClr val="7030A0"/>
                </a:solidFill>
              </a:rPr>
              <a:t>аминазин</a:t>
            </a:r>
            <a:r>
              <a:rPr lang="ru-RU" dirty="0">
                <a:solidFill>
                  <a:srgbClr val="7030A0"/>
                </a:solidFill>
              </a:rPr>
              <a:t>, глюкоза. Используют комплексные антибактериальные препараты «Рекс – Витал аминокислоты» (комплекс витаминов и 17 аминокислот) и «Рекс – Витал электролиты» (комплекс витаминов, макроэлементов и аминокислот). При заболевании птицы респираторным </a:t>
            </a:r>
            <a:r>
              <a:rPr lang="ru-RU" dirty="0" err="1">
                <a:solidFill>
                  <a:srgbClr val="7030A0"/>
                </a:solidFill>
              </a:rPr>
              <a:t>микоплазмозом</a:t>
            </a:r>
            <a:r>
              <a:rPr lang="ru-RU" dirty="0">
                <a:solidFill>
                  <a:srgbClr val="7030A0"/>
                </a:solidFill>
              </a:rPr>
              <a:t> на хозяйство решением Губернатора области накладываются ограничения и проводятся мероприятия в соответствии с Инструкцией о мероприятиях по борьбе с респираторным </a:t>
            </a:r>
            <a:r>
              <a:rPr lang="ru-RU" dirty="0" err="1">
                <a:solidFill>
                  <a:srgbClr val="7030A0"/>
                </a:solidFill>
              </a:rPr>
              <a:t>микоплазмозом</a:t>
            </a:r>
            <a:r>
              <a:rPr lang="ru-RU" dirty="0">
                <a:solidFill>
                  <a:srgbClr val="7030A0"/>
                </a:solidFill>
              </a:rPr>
              <a:t> птиц. Утвержденной Главным управлением ветеринарии Министерства сельского хозяйства СССР 28 ноября 1969 года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 условиям ограничений разрешается: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0363" indent="-360363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а</a:t>
            </a:r>
            <a:r>
              <a:rPr lang="ru-RU" dirty="0">
                <a:solidFill>
                  <a:srgbClr val="7030A0"/>
                </a:solidFill>
              </a:rPr>
              <a:t>) вывоз из неблагополучных племенных хозяйств яиц для инкубации и суточных цыплят в аналогичные в эпизоотическом отношении товарные хозяйства – в пределах района — с разрешения главного ветеринарного врача района, а за пределы района, области, края, республики – с разрешения соответствующего вышестоящего ветеринарного органа; </a:t>
            </a:r>
            <a:endParaRPr lang="ru-RU" dirty="0" smtClean="0">
              <a:solidFill>
                <a:srgbClr val="7030A0"/>
              </a:solidFill>
            </a:endParaRPr>
          </a:p>
          <a:p>
            <a:pPr marL="360363" indent="-360363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б</a:t>
            </a:r>
            <a:r>
              <a:rPr lang="ru-RU" dirty="0">
                <a:solidFill>
                  <a:srgbClr val="7030A0"/>
                </a:solidFill>
              </a:rPr>
              <a:t>) вывоз условно здоровой птицы для убоя на мясоперерабатывающие предприятия, тушек и яиц для пищевых целей, а также пера на </a:t>
            </a:r>
            <a:r>
              <a:rPr lang="ru-RU" dirty="0" err="1" smtClean="0">
                <a:solidFill>
                  <a:srgbClr val="7030A0"/>
                </a:solidFill>
              </a:rPr>
              <a:t>пухо</a:t>
            </a:r>
            <a:r>
              <a:rPr lang="ru-RU" dirty="0" smtClean="0">
                <a:solidFill>
                  <a:srgbClr val="7030A0"/>
                </a:solidFill>
              </a:rPr>
              <a:t>–перовые </a:t>
            </a:r>
            <a:r>
              <a:rPr lang="ru-RU" dirty="0">
                <a:solidFill>
                  <a:srgbClr val="7030A0"/>
                </a:solidFill>
              </a:rPr>
              <a:t>фабрики; </a:t>
            </a:r>
            <a:endParaRPr lang="ru-RU" dirty="0" smtClean="0">
              <a:solidFill>
                <a:srgbClr val="7030A0"/>
              </a:solidFill>
            </a:endParaRPr>
          </a:p>
          <a:p>
            <a:pPr marL="360363" indent="-360363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>
                <a:solidFill>
                  <a:srgbClr val="7030A0"/>
                </a:solidFill>
              </a:rPr>
              <a:t>) инкубация яиц и выращивание молодняка для внутрихозяйственных целей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Основными мерами борьбы с респираторным </a:t>
            </a:r>
            <a:r>
              <a:rPr lang="ru-RU" sz="2400" b="1" dirty="0" err="1" smtClean="0">
                <a:solidFill>
                  <a:srgbClr val="7030A0"/>
                </a:solidFill>
              </a:rPr>
              <a:t>микоплазмозом</a:t>
            </a:r>
            <a:r>
              <a:rPr lang="ru-RU" sz="2400" b="1" dirty="0" smtClean="0">
                <a:solidFill>
                  <a:srgbClr val="7030A0"/>
                </a:solidFill>
              </a:rPr>
              <a:t> в неблагополучных хозяйствах являются: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а</a:t>
            </a:r>
            <a:r>
              <a:rPr lang="ru-RU" dirty="0">
                <a:solidFill>
                  <a:srgbClr val="7030A0"/>
                </a:solidFill>
              </a:rPr>
              <a:t>) убой клинически больных </a:t>
            </a:r>
            <a:r>
              <a:rPr lang="ru-RU" dirty="0" err="1">
                <a:solidFill>
                  <a:srgbClr val="7030A0"/>
                </a:solidFill>
              </a:rPr>
              <a:t>микоплазмозом</a:t>
            </a:r>
            <a:r>
              <a:rPr lang="ru-RU" dirty="0">
                <a:solidFill>
                  <a:srgbClr val="7030A0"/>
                </a:solidFill>
              </a:rPr>
              <a:t> птиц на месте с использованием внутри хозяйства, при этом с тушками поступают в порядке, предусмотренном правилами ветеринарно-санитарной экспертизы;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б</a:t>
            </a:r>
            <a:r>
              <a:rPr lang="ru-RU" dirty="0">
                <a:solidFill>
                  <a:srgbClr val="7030A0"/>
                </a:solidFill>
              </a:rPr>
              <a:t>) комплектование стада за счет завоза инкубационных яиц и суточных цыплят не более как из 1-3 хозяйств, благополучных по заразным болезням птиц; воспроизводство стада от кур старше года; комплектование птичников здоровой птицей одного возраста, выращенных в изолированных условиях;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>
                <a:solidFill>
                  <a:srgbClr val="7030A0"/>
                </a:solidFill>
              </a:rPr>
              <a:t>) применение с лечебно-профилактической целью антибиотиков и химиотерапевтических препаратов, рекомендованных для ветеринарной практики;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г</a:t>
            </a:r>
            <a:r>
              <a:rPr lang="ru-RU" dirty="0">
                <a:solidFill>
                  <a:srgbClr val="7030A0"/>
                </a:solidFill>
              </a:rPr>
              <a:t>) создание оптимальных зоогигиенических условий содержания птиц, выполнение действующих ветеринарно-санитарных правил для птицеводческих хозяйств, осуществление полноценного кормления по рационам, сбалансированным по белкам, витаминам, минеральным веществам и микроэлементам; соблюдение сроков </a:t>
            </a:r>
            <a:r>
              <a:rPr lang="ru-RU" dirty="0" err="1">
                <a:solidFill>
                  <a:srgbClr val="7030A0"/>
                </a:solidFill>
              </a:rPr>
              <a:t>межцикловых</a:t>
            </a:r>
            <a:r>
              <a:rPr lang="ru-RU" dirty="0">
                <a:solidFill>
                  <a:srgbClr val="7030A0"/>
                </a:solidFill>
              </a:rPr>
              <a:t> перерывов; проведение тщательной механической очистки и дезинфекции помещений перед размещением партий птиц в соответствии с действующей инструкцией по ветеринарной дезинфекцией, </a:t>
            </a:r>
            <a:r>
              <a:rPr lang="ru-RU" dirty="0" err="1">
                <a:solidFill>
                  <a:srgbClr val="7030A0"/>
                </a:solidFill>
              </a:rPr>
              <a:t>дезинвазией</a:t>
            </a:r>
            <a:r>
              <a:rPr lang="ru-RU" dirty="0">
                <a:solidFill>
                  <a:srgbClr val="7030A0"/>
                </a:solidFill>
              </a:rPr>
              <a:t>, дезинсекцией и дератизацией.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Полная </a:t>
            </a:r>
            <a:r>
              <a:rPr lang="ru-RU" dirty="0">
                <a:solidFill>
                  <a:srgbClr val="7030A0"/>
                </a:solidFill>
              </a:rPr>
              <a:t>ликвидация респираторного </a:t>
            </a:r>
            <a:r>
              <a:rPr lang="ru-RU" dirty="0" err="1">
                <a:solidFill>
                  <a:srgbClr val="7030A0"/>
                </a:solidFill>
              </a:rPr>
              <a:t>микоплазмоза</a:t>
            </a:r>
            <a:r>
              <a:rPr lang="ru-RU" dirty="0">
                <a:solidFill>
                  <a:srgbClr val="7030A0"/>
                </a:solidFill>
              </a:rPr>
              <a:t> возможна только после замены неблагополучной группы птиц новым поголовьем. Ограничения на неблагополучное хозяйство накладываются на 6 </a:t>
            </a:r>
            <a:r>
              <a:rPr lang="ru-RU" dirty="0" smtClean="0">
                <a:solidFill>
                  <a:srgbClr val="7030A0"/>
                </a:solidFill>
              </a:rPr>
              <a:t>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yandex.ru/video/preview/6918332716591309418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622"/>
            <a:ext cx="9073008" cy="6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Историческая справка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Впервые </a:t>
            </a:r>
            <a:r>
              <a:rPr lang="ru-RU" dirty="0">
                <a:solidFill>
                  <a:srgbClr val="7030A0"/>
                </a:solidFill>
              </a:rPr>
              <a:t>респираторный </a:t>
            </a:r>
            <a:r>
              <a:rPr lang="ru-RU" dirty="0" err="1">
                <a:solidFill>
                  <a:srgbClr val="7030A0"/>
                </a:solidFill>
              </a:rPr>
              <a:t>микоплазмоз</a:t>
            </a:r>
            <a:r>
              <a:rPr lang="ru-RU" dirty="0">
                <a:solidFill>
                  <a:srgbClr val="7030A0"/>
                </a:solidFill>
              </a:rPr>
              <a:t> птиц был описан в США в </a:t>
            </a:r>
            <a:r>
              <a:rPr lang="ru-RU" dirty="0" smtClean="0">
                <a:solidFill>
                  <a:srgbClr val="7030A0"/>
                </a:solidFill>
              </a:rPr>
              <a:t>1943 году </a:t>
            </a:r>
            <a:r>
              <a:rPr lang="ru-RU" dirty="0" err="1">
                <a:solidFill>
                  <a:srgbClr val="7030A0"/>
                </a:solidFill>
              </a:rPr>
              <a:t>Делапланом</a:t>
            </a:r>
            <a:r>
              <a:rPr lang="ru-RU" dirty="0">
                <a:solidFill>
                  <a:srgbClr val="7030A0"/>
                </a:solidFill>
              </a:rPr>
              <a:t> и Стюартом под названием хроническая респираторная болезнь. К концу </a:t>
            </a:r>
            <a:r>
              <a:rPr lang="ru-RU" dirty="0" smtClean="0">
                <a:solidFill>
                  <a:srgbClr val="7030A0"/>
                </a:solidFill>
              </a:rPr>
              <a:t>1951 г</a:t>
            </a:r>
            <a:r>
              <a:rPr lang="ru-RU" dirty="0">
                <a:solidFill>
                  <a:srgbClr val="7030A0"/>
                </a:solidFill>
              </a:rPr>
              <a:t>. болезнь была широко распространена в ряде штатов, а к началу </a:t>
            </a:r>
            <a:r>
              <a:rPr lang="ru-RU" dirty="0" smtClean="0">
                <a:solidFill>
                  <a:srgbClr val="7030A0"/>
                </a:solidFill>
              </a:rPr>
              <a:t>1956 г</a:t>
            </a:r>
            <a:r>
              <a:rPr lang="ru-RU" dirty="0">
                <a:solidFill>
                  <a:srgbClr val="7030A0"/>
                </a:solidFill>
              </a:rPr>
              <a:t>. ни одного штата не было свободным от этого заболевания. В дальнейшем в связи с вывозом инкубационных яиц, суточных цыплят и взрослой птицы заболевание быстро распространилось во многих странах Европы, Азии, Африки, Австралии и Южной Америки. В бывшем СССР респираторный </a:t>
            </a:r>
            <a:r>
              <a:rPr lang="ru-RU" dirty="0" err="1">
                <a:solidFill>
                  <a:srgbClr val="7030A0"/>
                </a:solidFill>
              </a:rPr>
              <a:t>микоплазмоз</a:t>
            </a:r>
            <a:r>
              <a:rPr lang="ru-RU" dirty="0">
                <a:solidFill>
                  <a:srgbClr val="7030A0"/>
                </a:solidFill>
              </a:rPr>
              <a:t> был обнаружен в 1959 году.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Летальность </a:t>
            </a:r>
            <a:r>
              <a:rPr lang="ru-RU" dirty="0">
                <a:solidFill>
                  <a:srgbClr val="7030A0"/>
                </a:solidFill>
              </a:rPr>
              <a:t>при </a:t>
            </a:r>
            <a:r>
              <a:rPr lang="ru-RU" dirty="0" err="1">
                <a:solidFill>
                  <a:srgbClr val="7030A0"/>
                </a:solidFill>
              </a:rPr>
              <a:t>микоплазмозе</a:t>
            </a:r>
            <a:r>
              <a:rPr lang="ru-RU" dirty="0">
                <a:solidFill>
                  <a:srgbClr val="7030A0"/>
                </a:solidFill>
              </a:rPr>
              <a:t> от 5% до 40</a:t>
            </a:r>
            <a:r>
              <a:rPr lang="ru-RU" dirty="0" smtClean="0">
                <a:solidFill>
                  <a:srgbClr val="7030A0"/>
                </a:solidFill>
              </a:rPr>
              <a:t>%.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Возбудитель </a:t>
            </a:r>
            <a:r>
              <a:rPr lang="ru-RU" b="1" dirty="0">
                <a:solidFill>
                  <a:srgbClr val="7030A0"/>
                </a:solidFill>
              </a:rPr>
              <a:t>заболевания </a:t>
            </a:r>
            <a:r>
              <a:rPr lang="ru-RU" dirty="0" err="1">
                <a:solidFill>
                  <a:srgbClr val="7030A0"/>
                </a:solidFill>
              </a:rPr>
              <a:t>Mycoplasma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gallisepticum</a:t>
            </a:r>
            <a:r>
              <a:rPr lang="ru-RU" dirty="0">
                <a:solidFill>
                  <a:srgbClr val="7030A0"/>
                </a:solidFill>
              </a:rPr>
              <a:t>. Относится к </a:t>
            </a:r>
            <a:r>
              <a:rPr lang="ru-RU" dirty="0" err="1">
                <a:solidFill>
                  <a:srgbClr val="7030A0"/>
                </a:solidFill>
              </a:rPr>
              <a:t>плевропневмонийной</a:t>
            </a:r>
            <a:r>
              <a:rPr lang="ru-RU" dirty="0">
                <a:solidFill>
                  <a:srgbClr val="7030A0"/>
                </a:solidFill>
              </a:rPr>
              <a:t> (ППЛО) группе микроорганизмов. </a:t>
            </a:r>
            <a:r>
              <a:rPr lang="ru-RU" dirty="0" smtClean="0">
                <a:solidFill>
                  <a:srgbClr val="7030A0"/>
                </a:solidFill>
              </a:rPr>
              <a:t>M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gallisepticum</a:t>
            </a:r>
            <a:r>
              <a:rPr lang="ru-RU" dirty="0">
                <a:solidFill>
                  <a:srgbClr val="7030A0"/>
                </a:solidFill>
              </a:rPr>
              <a:t> –полиморфный кокк, величиной от 0,5 мкм до </a:t>
            </a:r>
            <a:r>
              <a:rPr lang="ru-RU" dirty="0" smtClean="0">
                <a:solidFill>
                  <a:srgbClr val="7030A0"/>
                </a:solidFill>
              </a:rPr>
              <a:t>1 мкм</a:t>
            </a:r>
            <a:r>
              <a:rPr lang="ru-RU" dirty="0">
                <a:solidFill>
                  <a:srgbClr val="7030A0"/>
                </a:solidFill>
              </a:rPr>
              <a:t>. Окрашивается краской </a:t>
            </a:r>
            <a:r>
              <a:rPr lang="ru-RU" dirty="0" err="1" smtClean="0">
                <a:solidFill>
                  <a:srgbClr val="7030A0"/>
                </a:solidFill>
              </a:rPr>
              <a:t>Романовского-Гимза</a:t>
            </a:r>
            <a:r>
              <a:rPr lang="ru-RU" dirty="0">
                <a:solidFill>
                  <a:srgbClr val="7030A0"/>
                </a:solidFill>
              </a:rPr>
              <a:t>, фильтруется через бактериальные фильтры, культивируется на питательных средах Эдварда, желточном мешке 9-10-дневных куриных эмбрионов, вызывая задержку роста.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2" y="134474"/>
            <a:ext cx="7992888" cy="5991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626632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Микоплазма, выделенная от попугаев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92" y="-6678"/>
            <a:ext cx="9167192" cy="68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Эпизоотологические данные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Заболевание </a:t>
            </a:r>
            <a:r>
              <a:rPr lang="ru-RU" dirty="0">
                <a:solidFill>
                  <a:srgbClr val="7030A0"/>
                </a:solidFill>
              </a:rPr>
              <a:t>обычно регистрируется в крупных хозяйствах промышленного типа, когда имеет место содержание большого количества птицы на ограниченной территории. Предрасполагающими факторами заболевания служат неблагоприятные условия </a:t>
            </a:r>
            <a:r>
              <a:rPr lang="ru-RU" dirty="0" smtClean="0">
                <a:solidFill>
                  <a:srgbClr val="7030A0"/>
                </a:solidFill>
              </a:rPr>
              <a:t>их содержания. У </a:t>
            </a:r>
            <a:r>
              <a:rPr lang="ru-RU" dirty="0">
                <a:solidFill>
                  <a:srgbClr val="7030A0"/>
                </a:solidFill>
              </a:rPr>
              <a:t>птиц наиболее чувствителен к заболеванию молодняк в возрасте 2-4 месяца и птица в начале яйцекладки. Из водоплавающей птицы болеют утки и гуси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dirty="0">
                <a:solidFill>
                  <a:srgbClr val="7030A0"/>
                </a:solidFill>
              </a:rPr>
              <a:t>Источником заражения является больная птица и </a:t>
            </a:r>
            <a:r>
              <a:rPr lang="ru-RU" dirty="0" err="1">
                <a:solidFill>
                  <a:srgbClr val="7030A0"/>
                </a:solidFill>
              </a:rPr>
              <a:t>микоплазмоносители</a:t>
            </a:r>
            <a:r>
              <a:rPr lang="ru-RU" dirty="0">
                <a:solidFill>
                  <a:srgbClr val="7030A0"/>
                </a:solidFill>
              </a:rPr>
              <a:t>. Факторами передачи возбудителя служат инфицированные яйца птицы, цыплята, полученные от больной птицы, подстилка и корм. Болезнь передается </a:t>
            </a:r>
            <a:r>
              <a:rPr lang="ru-RU" dirty="0" smtClean="0">
                <a:solidFill>
                  <a:srgbClr val="7030A0"/>
                </a:solidFill>
              </a:rPr>
              <a:t>аэрогенным </a:t>
            </a:r>
            <a:r>
              <a:rPr lang="ru-RU" dirty="0">
                <a:solidFill>
                  <a:srgbClr val="7030A0"/>
                </a:solidFill>
              </a:rPr>
              <a:t>путем при содержании больной птицы со здоровой; кроме того </a:t>
            </a:r>
            <a:r>
              <a:rPr lang="ru-RU" dirty="0" err="1" smtClean="0">
                <a:solidFill>
                  <a:srgbClr val="7030A0"/>
                </a:solidFill>
              </a:rPr>
              <a:t>трансовариально</a:t>
            </a:r>
            <a:r>
              <a:rPr lang="ru-RU" dirty="0" smtClean="0">
                <a:solidFill>
                  <a:srgbClr val="7030A0"/>
                </a:solidFill>
              </a:rPr>
              <a:t> и через инвентарь, кормушки, поилки.</a:t>
            </a:r>
          </a:p>
          <a:p>
            <a:pPr marL="0" indent="360363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Нарушение микроклимата, транспортировка и перемещение птицы, вакцинация живыми вакцинами, неполноценное кормление и другие факторы провоцируют заболевание. Респираторный </a:t>
            </a:r>
            <a:r>
              <a:rPr lang="ru-RU" dirty="0" err="1">
                <a:solidFill>
                  <a:srgbClr val="7030A0"/>
                </a:solidFill>
              </a:rPr>
              <a:t>микоплазмоз</a:t>
            </a:r>
            <a:r>
              <a:rPr lang="ru-RU" dirty="0">
                <a:solidFill>
                  <a:srgbClr val="7030A0"/>
                </a:solidFill>
              </a:rPr>
              <a:t> часто осложняется </a:t>
            </a:r>
            <a:r>
              <a:rPr lang="ru-RU" dirty="0" err="1">
                <a:solidFill>
                  <a:srgbClr val="7030A0"/>
                </a:solidFill>
              </a:rPr>
              <a:t>колисептицемией</a:t>
            </a:r>
            <a:r>
              <a:rPr lang="ru-RU" dirty="0">
                <a:solidFill>
                  <a:srgbClr val="7030A0"/>
                </a:solidFill>
              </a:rPr>
              <a:t>, инфекционным бронхитом и ларинготрахеитом. В естественных условиях заболевание протекает обычно в виде смешанной инфекции, причем доминируют часто </a:t>
            </a:r>
            <a:r>
              <a:rPr lang="ru-RU" dirty="0" err="1">
                <a:solidFill>
                  <a:srgbClr val="7030A0"/>
                </a:solidFill>
              </a:rPr>
              <a:t>секундарные</a:t>
            </a:r>
            <a:r>
              <a:rPr lang="ru-RU" dirty="0">
                <a:solidFill>
                  <a:srgbClr val="7030A0"/>
                </a:solidFill>
              </a:rPr>
              <a:t> болезни. </a:t>
            </a:r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1712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Респираторный микоплазмоз птиц</vt:lpstr>
      <vt:lpstr>Презентация PowerPoint</vt:lpstr>
      <vt:lpstr>Презентация PowerPoint</vt:lpstr>
      <vt:lpstr>Историческая справка </vt:lpstr>
      <vt:lpstr>Презентация PowerPoint</vt:lpstr>
      <vt:lpstr>Презентация PowerPoint</vt:lpstr>
      <vt:lpstr>Презентация PowerPoint</vt:lpstr>
      <vt:lpstr>Эпизоотологические данные </vt:lpstr>
      <vt:lpstr>Презентация PowerPoint</vt:lpstr>
      <vt:lpstr>Презентация PowerPoint</vt:lpstr>
      <vt:lpstr>Патогенез </vt:lpstr>
      <vt:lpstr>Клиническая картина</vt:lpstr>
      <vt:lpstr>Презентация PowerPoint</vt:lpstr>
      <vt:lpstr>Презентация PowerPoint</vt:lpstr>
      <vt:lpstr>Презентация PowerPoint</vt:lpstr>
      <vt:lpstr>Устойчивость</vt:lpstr>
      <vt:lpstr>Патологоанатомические изменения</vt:lpstr>
      <vt:lpstr>Презентация PowerPoint</vt:lpstr>
      <vt:lpstr>Презентация PowerPoint</vt:lpstr>
      <vt:lpstr>Диагноз </vt:lpstr>
      <vt:lpstr>Дифференциальный диагноз</vt:lpstr>
      <vt:lpstr>Презентация PowerPoint</vt:lpstr>
      <vt:lpstr>Лечение</vt:lpstr>
      <vt:lpstr>Иммунитет</vt:lpstr>
      <vt:lpstr>Презентация PowerPoint</vt:lpstr>
      <vt:lpstr>Профилактика и меры борьбы</vt:lpstr>
      <vt:lpstr>По условиям ограничений разрешается:</vt:lpstr>
      <vt:lpstr>Основными мерами борьбы с респираторным микоплазмозом в неблагополучных хозяйствах являются: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Респираторный микоплазмоз птиц</dc:title>
  <dc:creator>ЕЛЕНА-СВЕТЛАКОВА</dc:creator>
  <cp:lastModifiedBy>Home</cp:lastModifiedBy>
  <cp:revision>27</cp:revision>
  <dcterms:created xsi:type="dcterms:W3CDTF">2021-02-01T06:51:49Z</dcterms:created>
  <dcterms:modified xsi:type="dcterms:W3CDTF">2023-02-13T16:24:18Z</dcterms:modified>
</cp:coreProperties>
</file>